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12"/>
  </p:notesMasterIdLst>
  <p:sldIdLst>
    <p:sldId id="256" r:id="rId5"/>
    <p:sldId id="257" r:id="rId6"/>
    <p:sldId id="259" r:id="rId7"/>
    <p:sldId id="261" r:id="rId8"/>
    <p:sldId id="263" r:id="rId9"/>
    <p:sldId id="265" r:id="rId10"/>
    <p:sldId id="266" r:id="rId11"/>
  </p:sldIdLst>
  <p:sldSz cx="15119350" cy="10691813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Open Sans" panose="020B0604020202020204" charset="0"/>
      <p:regular r:id="rId21"/>
      <p:bold r:id="rId22"/>
      <p:italic r:id="rId23"/>
      <p:boldItalic r:id="rId24"/>
    </p:embeddedFont>
    <p:embeddedFont>
      <p:font typeface="Open Sans SemiBold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A4A3A4"/>
          </p15:clr>
        </p15:guide>
        <p15:guide id="2" pos="476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B819C0-CFA3-4C47-B441-1ABB534B0B98}">
  <a:tblStyle styleId="{4FB819C0-CFA3-4C47-B441-1ABB534B0B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1368" y="67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ee05fb75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7ee05fb75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00808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0479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4027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6664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1656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2900"/>
              </a:spcBef>
              <a:spcAft>
                <a:spcPts val="290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object">
  <p:cSld name="Titel en 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128425" y="181825"/>
            <a:ext cx="129417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128425" y="1311158"/>
            <a:ext cx="12390000" cy="80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–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–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»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10836000" y="9909900"/>
            <a:ext cx="5685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075" tIns="74075" rIns="74075" bIns="740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 sz="18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1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2900"/>
              </a:spcBef>
              <a:spcAft>
                <a:spcPts val="290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2900"/>
              </a:spcBef>
              <a:spcAft>
                <a:spcPts val="290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2900"/>
              </a:spcBef>
              <a:spcAft>
                <a:spcPts val="290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2900"/>
              </a:spcBef>
              <a:spcAft>
                <a:spcPts val="290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2900"/>
              </a:spcBef>
              <a:spcAft>
                <a:spcPts val="290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2900"/>
              </a:spcBef>
              <a:spcAft>
                <a:spcPts val="290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2.wdp"/><Relationship Id="rId5" Type="http://schemas.openxmlformats.org/officeDocument/2006/relationships/image" Target="../media/image3.png"/><Relationship Id="rId15" Type="http://schemas.microsoft.com/office/2007/relationships/hdphoto" Target="../media/hdphoto4.wdp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microsoft.com/office/2007/relationships/hdphoto" Target="../media/hdphoto1.wdp"/><Relationship Id="rId1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5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7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8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9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10.wdp"/><Relationship Id="rId5" Type="http://schemas.openxmlformats.org/officeDocument/2006/relationships/image" Target="../media/image3.png"/><Relationship Id="rId10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Assembly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892950" y="1350325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Assembly:</a:t>
            </a: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Door Lock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892950" y="1807525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Total weight: </a:t>
            </a: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1190,0 </a:t>
            </a: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gram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892950" y="2264725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Amount of unique parts: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892950" y="3312475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latin typeface="Open Sans SemiBold"/>
                <a:ea typeface="Open Sans SemiBold"/>
                <a:cs typeface="Open Sans SemiBold"/>
                <a:sym typeface="Open Sans SemiBold"/>
              </a:rPr>
              <a:t>Drawing of exploded view: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4561700" y="10049400"/>
            <a:ext cx="87807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892950" y="2765125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Amount of total parts: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67" name="Google Shape;67;p14"/>
          <p:cNvGraphicFramePr/>
          <p:nvPr>
            <p:extLst>
              <p:ext uri="{D42A27DB-BD31-4B8C-83A1-F6EECF244321}">
                <p14:modId xmlns:p14="http://schemas.microsoft.com/office/powerpoint/2010/main" val="859484865"/>
              </p:ext>
            </p:extLst>
          </p:nvPr>
        </p:nvGraphicFramePr>
        <p:xfrm>
          <a:off x="8363250" y="762575"/>
          <a:ext cx="5940025" cy="4425935"/>
        </p:xfrm>
        <a:graphic>
          <a:graphicData uri="http://schemas.openxmlformats.org/drawingml/2006/table">
            <a:tbl>
              <a:tblPr>
                <a:noFill/>
                <a:tableStyleId>{4FB819C0-CFA3-4C47-B441-1ABB534B0B98}</a:tableStyleId>
              </a:tblPr>
              <a:tblGrid>
                <a:gridCol w="51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5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8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4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19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60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92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No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Name part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Raw material (s)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Mass (gram)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Qty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Total mass (gram)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Remarks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Lock </a:t>
                      </a:r>
                      <a:r>
                        <a:rPr lang="en-US" dirty="0" err="1"/>
                        <a:t>Cilinder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Steel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143,0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9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Plate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Steel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148,0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Bolt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Aluminium</a:t>
                      </a:r>
                      <a:r>
                        <a:rPr lang="en-US" dirty="0"/>
                        <a:t> alloy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96,0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Spring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Unknown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Lock remove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Aluminium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13,0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Cilinder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Steel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48,0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1,5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8" name="Google Shape;68;p14"/>
          <p:cNvSpPr txBox="1"/>
          <p:nvPr/>
        </p:nvSpPr>
        <p:spPr>
          <a:xfrm>
            <a:off x="8473026" y="5503303"/>
            <a:ext cx="5591700" cy="1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Who were involved in the production of these parts? 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unknown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8473026" y="6646279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Who were involved in the production of the assembly? 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unkown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8473026" y="7798804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Any particularities? 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1053975" y="3725200"/>
            <a:ext cx="5465400" cy="5996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" name="Google Shape;75;p14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picture containing indoor, table, wooden, sitting&#10;&#10;Description automatically generated">
            <a:extLst>
              <a:ext uri="{FF2B5EF4-FFF2-40B4-BE49-F238E27FC236}">
                <a16:creationId xmlns:a16="http://schemas.microsoft.com/office/drawing/2014/main" id="{E688F183-C8B5-415A-9B07-4CA1FB6C6D0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52062" y1="19936" x2="59766" y2="58796"/>
                        <a14:foregroundMark x1="59766" y1="58796" x2="44314" y2="51707"/>
                        <a14:foregroundMark x1="44314" y1="51707" x2="53125" y2="35677"/>
                        <a14:foregroundMark x1="53125" y1="35677" x2="68012" y2="32784"/>
                        <a14:foregroundMark x1="68012" y1="32784" x2="75846" y2="49855"/>
                        <a14:foregroundMark x1="75846" y1="49855" x2="74436" y2="65133"/>
                        <a14:foregroundMark x1="51714" y1="22251" x2="66059" y2="25058"/>
                        <a14:backgroundMark x1="19206" y1="69329" x2="19141" y2="22454"/>
                        <a14:backgroundMark x1="19141" y1="22454" x2="31098" y2="34751"/>
                        <a14:backgroundMark x1="31098" y1="34751" x2="33116" y2="74363"/>
                        <a14:backgroundMark x1="33116" y1="74363" x2="42773" y2="90220"/>
                        <a14:backgroundMark x1="42773" y1="90220" x2="61589" y2="93113"/>
                        <a14:backgroundMark x1="61589" y1="93113" x2="76823" y2="90856"/>
                        <a14:backgroundMark x1="76823" y1="90856" x2="86328" y2="74363"/>
                        <a14:backgroundMark x1="86328" y1="74363" x2="92274" y2="53848"/>
                        <a14:backgroundMark x1="92274" y1="53848" x2="92057" y2="10706"/>
                        <a14:backgroundMark x1="92057" y1="10706" x2="77170" y2="1273"/>
                        <a14:backgroundMark x1="77170" y1="1273" x2="31944" y2="6424"/>
                        <a14:backgroundMark x1="31944" y1="6424" x2="12912" y2="22714"/>
                        <a14:backgroundMark x1="30056" y1="16204" x2="32834" y2="28791"/>
                      </a14:backgroundRemoval>
                    </a14:imgEffect>
                  </a14:imgLayer>
                </a14:imgProps>
              </a:ext>
            </a:extLst>
          </a:blip>
          <a:srcRect l="30949" t="5776" r="17283" b="24370"/>
          <a:stretch/>
        </p:blipFill>
        <p:spPr>
          <a:xfrm>
            <a:off x="1280160" y="4051230"/>
            <a:ext cx="2407920" cy="2436889"/>
          </a:xfrm>
          <a:prstGeom prst="rect">
            <a:avLst/>
          </a:prstGeom>
        </p:spPr>
      </p:pic>
      <p:pic>
        <p:nvPicPr>
          <p:cNvPr id="5" name="Picture 4" descr="A picture containing indoor, table, desk, black&#10;&#10;Description automatically generated">
            <a:extLst>
              <a:ext uri="{FF2B5EF4-FFF2-40B4-BE49-F238E27FC236}">
                <a16:creationId xmlns:a16="http://schemas.microsoft.com/office/drawing/2014/main" id="{4AA5846F-A506-427C-8AFE-3B064FC2ED2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51" b="89988" l="9983" r="89996">
                        <a14:foregroundMark x1="53016" y1="11285" x2="53537" y2="56250"/>
                        <a14:foregroundMark x1="53537" y1="56250" x2="50803" y2="66406"/>
                        <a14:foregroundMark x1="50803" y1="66406" x2="45573" y2="73553"/>
                        <a14:foregroundMark x1="45573" y1="73553" x2="37782" y2="73727"/>
                        <a14:foregroundMark x1="37782" y1="73727" x2="45595" y2="72106"/>
                        <a14:foregroundMark x1="45595" y1="72106" x2="53082" y2="72338"/>
                        <a14:foregroundMark x1="53082" y1="72338" x2="55990" y2="63252"/>
                        <a14:foregroundMark x1="55990" y1="63252" x2="55816" y2="53212"/>
                        <a14:foregroundMark x1="55816" y1="53212" x2="59049" y2="43345"/>
                        <a14:foregroundMark x1="59049" y1="43345" x2="66254" y2="42506"/>
                        <a14:foregroundMark x1="66254" y1="42506" x2="73872" y2="42506"/>
                        <a14:foregroundMark x1="73872" y1="42506" x2="79926" y2="35619"/>
                        <a14:foregroundMark x1="79926" y1="35619" x2="39128" y2="39236"/>
                        <a14:foregroundMark x1="39128" y1="39236" x2="46137" y2="45081"/>
                        <a14:foregroundMark x1="46137" y1="45081" x2="54905" y2="44850"/>
                        <a14:foregroundMark x1="54905" y1="44850" x2="52452" y2="29977"/>
                        <a14:foregroundMark x1="52452" y1="29977" x2="47873" y2="19213"/>
                        <a14:foregroundMark x1="47873" y1="19213" x2="49371" y2="9751"/>
                        <a14:foregroundMark x1="49371" y1="9751" x2="57422" y2="17245"/>
                        <a14:foregroundMark x1="57422" y1="17245" x2="57726" y2="40191"/>
                        <a14:foregroundMark x1="33095" y1="40654" x2="37630" y2="48090"/>
                        <a14:foregroundMark x1="37630" y1="48090" x2="42188" y2="49508"/>
                        <a14:foregroundMark x1="63672" y1="42043" x2="70833" y2="48061"/>
                        <a14:foregroundMark x1="70833" y1="48061" x2="81141" y2="49277"/>
                        <a14:backgroundMark x1="16493" y1="60677" x2="18424" y2="40828"/>
                        <a14:backgroundMark x1="18424" y1="40828" x2="13325" y2="33883"/>
                        <a14:backgroundMark x1="13325" y1="33883" x2="19401" y2="39757"/>
                        <a14:backgroundMark x1="19401" y1="39757" x2="21918" y2="29225"/>
                        <a14:backgroundMark x1="21918" y1="29225" x2="20204" y2="18808"/>
                        <a14:backgroundMark x1="20204" y1="18808" x2="26736" y2="24248"/>
                        <a14:backgroundMark x1="26736" y1="24248" x2="34874" y2="27083"/>
                        <a14:backgroundMark x1="34874" y1="27083" x2="40473" y2="19763"/>
                        <a14:backgroundMark x1="40473" y1="19763" x2="39041" y2="8507"/>
                        <a14:backgroundMark x1="77821" y1="5700" x2="70833" y2="25723"/>
                        <a14:backgroundMark x1="70833" y1="25723" x2="70833" y2="25723"/>
                        <a14:backgroundMark x1="84288" y1="21557" x2="67860" y2="13397"/>
                        <a14:backgroundMark x1="67860" y1="13397" x2="67860" y2="13397"/>
                        <a14:backgroundMark x1="26801" y1="25029" x2="27496" y2="58362"/>
                        <a14:backgroundMark x1="40951" y1="25955" x2="24219" y2="24797"/>
                        <a14:backgroundMark x1="24219" y1="24797" x2="17057" y2="30353"/>
                        <a14:backgroundMark x1="17057" y1="30353" x2="16363" y2="41956"/>
                        <a14:backgroundMark x1="16363" y1="41956" x2="27995" y2="55613"/>
                        <a14:backgroundMark x1="27995" y1="55613" x2="35135" y2="53212"/>
                        <a14:backgroundMark x1="35135" y1="53212" x2="35200" y2="53212"/>
                      </a14:backgroundRemoval>
                    </a14:imgEffect>
                  </a14:imgLayer>
                </a14:imgProps>
              </a:ext>
            </a:extLst>
          </a:blip>
          <a:srcRect l="22186" t="3737" r="14550" b="12009"/>
          <a:stretch/>
        </p:blipFill>
        <p:spPr>
          <a:xfrm>
            <a:off x="3830319" y="3884037"/>
            <a:ext cx="2654331" cy="2651259"/>
          </a:xfrm>
          <a:prstGeom prst="rect">
            <a:avLst/>
          </a:prstGeom>
        </p:spPr>
      </p:pic>
      <p:pic>
        <p:nvPicPr>
          <p:cNvPr id="7" name="Picture 6" descr="A picture containing indoor, table, sitting, desk&#10;&#10;Description automatically generated">
            <a:extLst>
              <a:ext uri="{FF2B5EF4-FFF2-40B4-BE49-F238E27FC236}">
                <a16:creationId xmlns:a16="http://schemas.microsoft.com/office/drawing/2014/main" id="{C7AC3CB1-B705-49B5-ADEC-FB080E40394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6875" y1="49306" x2="44661" y2="22251"/>
                        <a14:foregroundMark x1="44661" y1="22251" x2="50326" y2="16638"/>
                        <a14:foregroundMark x1="50326" y1="16638" x2="57509" y2="18924"/>
                        <a14:foregroundMark x1="57509" y1="18924" x2="62543" y2="25174"/>
                        <a14:foregroundMark x1="62543" y1="25174" x2="61610" y2="42911"/>
                        <a14:foregroundMark x1="61610" y1="42911" x2="50130" y2="33333"/>
                        <a14:foregroundMark x1="54818" y1="48293" x2="54818" y2="48293"/>
                        <a14:foregroundMark x1="66341" y1="37269" x2="72504" y2="34867"/>
                        <a14:foregroundMark x1="72504" y1="34867" x2="74284" y2="39959"/>
                        <a14:foregroundMark x1="67882" y1="33941" x2="72569" y2="34144"/>
                        <a14:foregroundMark x1="74436" y1="38947" x2="74436" y2="38947"/>
                        <a14:foregroundMark x1="74436" y1="40191" x2="74436" y2="36661"/>
                        <a14:foregroundMark x1="32856" y1="39959" x2="33312" y2="33131"/>
                        <a14:foregroundMark x1="69141" y1="37905" x2="71354" y2="46730"/>
                        <a14:foregroundMark x1="71354" y1="46730" x2="73025" y2="39149"/>
                        <a14:backgroundMark x1="6836" y1="7581" x2="25521" y2="39844"/>
                        <a14:backgroundMark x1="25521" y1="39844" x2="27582" y2="47975"/>
                        <a14:backgroundMark x1="27582" y1="47975" x2="24588" y2="56800"/>
                        <a14:backgroundMark x1="24588" y1="56800" x2="28103" y2="63947"/>
                        <a14:backgroundMark x1="28103" y1="63947" x2="34657" y2="64265"/>
                        <a14:backgroundMark x1="34657" y1="64265" x2="33746" y2="55700"/>
                        <a14:backgroundMark x1="33746" y1="55700" x2="27517" y2="53356"/>
                        <a14:backgroundMark x1="27517" y1="53356" x2="25152" y2="34462"/>
                        <a14:backgroundMark x1="25152" y1="34462" x2="27279" y2="26186"/>
                        <a14:backgroundMark x1="27279" y1="26186" x2="32747" y2="20110"/>
                        <a14:backgroundMark x1="32747" y1="20110" x2="37326" y2="26273"/>
                        <a14:backgroundMark x1="37326" y1="26273" x2="36437" y2="17332"/>
                        <a14:backgroundMark x1="36437" y1="17332" x2="30035" y2="17969"/>
                        <a14:backgroundMark x1="69444" y1="53270" x2="70942" y2="73727"/>
                        <a14:backgroundMark x1="70942" y1="73727" x2="74175" y2="81800"/>
                        <a14:backgroundMark x1="74175" y1="81800" x2="80859" y2="82957"/>
                        <a14:backgroundMark x1="80859" y1="82957" x2="85503" y2="76736"/>
                        <a14:backgroundMark x1="85503" y1="76736" x2="86372" y2="39757"/>
                        <a14:backgroundMark x1="86372" y1="39757" x2="80295" y2="36516"/>
                        <a14:backgroundMark x1="80295" y1="36516" x2="77799" y2="74103"/>
                        <a14:backgroundMark x1="77799" y1="74103" x2="75174" y2="66262"/>
                        <a14:backgroundMark x1="75174" y1="66262" x2="78646" y2="41435"/>
                      </a14:backgroundRemoval>
                    </a14:imgEffect>
                  </a14:imgLayer>
                </a14:imgProps>
              </a:ext>
            </a:extLst>
          </a:blip>
          <a:srcRect l="29213" t="9591" r="23388" b="16052"/>
          <a:stretch/>
        </p:blipFill>
        <p:spPr>
          <a:xfrm>
            <a:off x="4175760" y="6601365"/>
            <a:ext cx="2204720" cy="2593954"/>
          </a:xfrm>
          <a:prstGeom prst="rect">
            <a:avLst/>
          </a:prstGeom>
        </p:spPr>
      </p:pic>
      <p:pic>
        <p:nvPicPr>
          <p:cNvPr id="9" name="Picture 8" descr="A picture containing indoor, table, wooden, black&#10;&#10;Description automatically generated">
            <a:extLst>
              <a:ext uri="{FF2B5EF4-FFF2-40B4-BE49-F238E27FC236}">
                <a16:creationId xmlns:a16="http://schemas.microsoft.com/office/drawing/2014/main" id="{0F34B3A1-4EBA-4C2A-A4CD-B14F534E785C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9983" b="89988" l="9983" r="95161">
                        <a14:foregroundMark x1="57899" y1="64988" x2="65842" y2="65567"/>
                        <a14:foregroundMark x1="36523" y1="77286" x2="76454" y2="76360"/>
                        <a14:foregroundMark x1="76454" y1="76360" x2="76736" y2="75608"/>
                        <a14:foregroundMark x1="89301" y1="59404" x2="89301" y2="59404"/>
                        <a14:foregroundMark x1="88889" y1="60532" x2="85959" y2="64439"/>
                        <a14:foregroundMark x1="88455" y1="63889" x2="95161" y2="63889"/>
                        <a14:foregroundMark x1="47005" y1="54948" x2="61155" y2="50694"/>
                        <a14:foregroundMark x1="61155" y1="50694" x2="44488" y2="51591"/>
                        <a14:backgroundMark x1="11393" y1="5787" x2="20855" y2="46557"/>
                        <a14:backgroundMark x1="20855" y1="46557" x2="21875" y2="67130"/>
                        <a14:backgroundMark x1="21875" y1="67130" x2="25217" y2="47569"/>
                        <a14:backgroundMark x1="25217" y1="47569" x2="19770" y2="3009"/>
                        <a14:backgroundMark x1="80078" y1="9722" x2="89475" y2="24797"/>
                        <a14:backgroundMark x1="89475" y1="24797" x2="90972" y2="24219"/>
                        <a14:backgroundMark x1="85525" y1="49363" x2="86784" y2="29369"/>
                        <a14:backgroundMark x1="86784" y1="29369" x2="85113" y2="20313"/>
                        <a14:backgroundMark x1="24805" y1="55498" x2="23958" y2="68345"/>
                      </a14:backgroundRemoval>
                    </a14:imgEffect>
                  </a14:imgLayer>
                </a14:imgProps>
              </a:ext>
            </a:extLst>
          </a:blip>
          <a:srcRect l="22412" t="7110" r="3432" b="16788"/>
          <a:stretch/>
        </p:blipFill>
        <p:spPr>
          <a:xfrm>
            <a:off x="1280160" y="6848794"/>
            <a:ext cx="2895600" cy="22286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39450" y="5017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The metal in de lock is heat conductive and is operable in all kinds op circumstances.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73600" y="5761624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If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yes,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what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risk?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 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Lock </a:t>
            </a:r>
            <a:r>
              <a:rPr lang="en-US" b="1" dirty="0" err="1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Cilinder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Door Lock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112125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143.0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(s): 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Heavy for its size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.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has no particular smell</a:t>
            </a:r>
            <a:r>
              <a:rPr lang="en-US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</a:t>
            </a:r>
            <a:r>
              <a:rPr lang="nl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A coating for shine and smooth operation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39450" y="31884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(emotional) value?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A very high safety value</a:t>
            </a: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location)  </a:t>
            </a:r>
            <a:b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-US" sz="1200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Lipo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, </a:t>
            </a:r>
            <a:r>
              <a:rPr lang="en-US" sz="1200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Assa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, Abloy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2945860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(emotional): 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Gives a feeling of safety.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73026" y="684970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to be emphasized in the final application? 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It can lock different thing in place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67026" y="6584663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73026" y="776410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When it can be used to close off or open up doors, cabinets, sheds, etc.</a:t>
            </a: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67026" y="8194731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As old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stuff, so maybe we need to </a:t>
            </a:r>
            <a:r>
              <a:rPr lang="en-US" sz="1100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upcreate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this.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8473026" y="8829603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………………………………………………………….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" name="Picture 2" descr="A picture containing table, cup, indoor, sitting&#10;&#10;Description automatically generated">
            <a:extLst>
              <a:ext uri="{FF2B5EF4-FFF2-40B4-BE49-F238E27FC236}">
                <a16:creationId xmlns:a16="http://schemas.microsoft.com/office/drawing/2014/main" id="{4E588966-6D10-46B8-BB06-FB05BA61AB0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50195" y1="19676" x2="50347" y2="41059"/>
                        <a14:foregroundMark x1="89996" y1="32436" x2="89865" y2="29572"/>
                        <a14:backgroundMark x1="27409" y1="6366" x2="29948" y2="26418"/>
                        <a14:backgroundMark x1="29948" y1="26418" x2="27561" y2="43519"/>
                        <a14:backgroundMark x1="27561" y1="43519" x2="20095" y2="54774"/>
                        <a14:backgroundMark x1="20095" y1="54774" x2="31901" y2="60185"/>
                        <a14:backgroundMark x1="31901" y1="60185" x2="66254" y2="33681"/>
                        <a14:backgroundMark x1="68815" y1="61400" x2="66797" y2="25608"/>
                        <a14:backgroundMark x1="72591" y1="58883" x2="73003" y2="44821"/>
                        <a14:backgroundMark x1="73003" y1="44821" x2="70443" y2="30700"/>
                        <a14:backgroundMark x1="70443" y1="30700" x2="65126" y2="17824"/>
                        <a14:backgroundMark x1="65126" y1="17824" x2="63954" y2="17679"/>
                        <a14:backgroundMark x1="34418" y1="53299" x2="34418" y2="12095"/>
                        <a14:backgroundMark x1="45616" y1="13918" x2="33073" y2="53125"/>
                        <a14:backgroundMark x1="33073" y1="53125" x2="33073" y2="53125"/>
                      </a14:backgroundRemoval>
                    </a14:imgEffect>
                  </a14:imgLayer>
                </a14:imgProps>
              </a:ext>
            </a:extLst>
          </a:blip>
          <a:srcRect l="31171" t="5724" r="3993" b="41607"/>
          <a:stretch/>
        </p:blipFill>
        <p:spPr>
          <a:xfrm>
            <a:off x="1449006" y="4666975"/>
            <a:ext cx="4308968" cy="2625254"/>
          </a:xfrm>
          <a:prstGeom prst="rect">
            <a:avLst/>
          </a:prstGeom>
        </p:spPr>
      </p:pic>
      <p:sp>
        <p:nvSpPr>
          <p:cNvPr id="4" name="Smiley Face 3">
            <a:extLst>
              <a:ext uri="{FF2B5EF4-FFF2-40B4-BE49-F238E27FC236}">
                <a16:creationId xmlns:a16="http://schemas.microsoft.com/office/drawing/2014/main" id="{5FB0A52F-FC1E-40C0-B7B6-F39EF31A0223}"/>
              </a:ext>
            </a:extLst>
          </p:cNvPr>
          <p:cNvSpPr/>
          <p:nvPr/>
        </p:nvSpPr>
        <p:spPr>
          <a:xfrm>
            <a:off x="13418944" y="5666156"/>
            <a:ext cx="258844" cy="269698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39450" y="5017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Metal has a high electric and heat conductivity. 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73026" y="5731036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If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yes,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what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risk?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Plate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  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Door Lock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100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148.0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gram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b="1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Material(s): 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probably stainless steel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feels heavy and sturdy.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 </a:t>
            </a:r>
            <a:r>
              <a:rPr lang="en-US" sz="1200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Oilly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, metallic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looks polished.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73026" y="3229517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(emotional) value?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keeps the housing of a lock together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location) 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On the backside there is a sticker with the code: 07/16 (date?) 4676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...……………………………….……………... ………………………………………………………………………………………………………………...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2786350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(emotional):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has a lot of mounting options and is not entirely straight.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39450" y="6885440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to be emphasized in the final application? 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strong is the material? Is it </a:t>
            </a:r>
            <a:r>
              <a:rPr lang="en-US" sz="1200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meltable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for reuse? Can it be used to hang simple home applications?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33450" y="6620400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39450" y="7799840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 </a:t>
            </a:r>
            <a:b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By reusing it as it is, that we don’t have to put more energy in this part.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39450" y="8409440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Open Sans SemiBold"/>
                <a:ea typeface="Open Sans SemiBold"/>
                <a:cs typeface="Open Sans SemiBold"/>
              </a:rPr>
              <a:t>Probably as a mounting bracket of some sorts.</a:t>
            </a:r>
          </a:p>
        </p:txBody>
      </p:sp>
      <p:sp>
        <p:nvSpPr>
          <p:cNvPr id="114" name="Google Shape;114;p15"/>
          <p:cNvSpPr txBox="1"/>
          <p:nvPr/>
        </p:nvSpPr>
        <p:spPr>
          <a:xfrm>
            <a:off x="8473026" y="9027344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It is </a:t>
            </a:r>
            <a:r>
              <a:rPr lang="en-US" sz="1200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nog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flat, but slightly curved. The center is reinforced.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392257C3-FAC2-4E53-AAC2-C90FBEBE2F5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25459" t="14048" r="11574"/>
          <a:stretch/>
        </p:blipFill>
        <p:spPr>
          <a:xfrm>
            <a:off x="2130078" y="4621542"/>
            <a:ext cx="3313344" cy="3392138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99A1A7C3-5F5E-4F03-89AD-184AA6F87DC3}"/>
              </a:ext>
            </a:extLst>
          </p:cNvPr>
          <p:cNvSpPr/>
          <p:nvPr/>
        </p:nvSpPr>
        <p:spPr>
          <a:xfrm>
            <a:off x="13342150" y="5635042"/>
            <a:ext cx="397139" cy="3810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85049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39450" y="5017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r>
              <a:rPr lang="nl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It has de properties of metal. Highly conductive of electricity and heat. 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73026" y="5731036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If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yes,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what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risk?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Bolt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  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Door Lock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100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96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grams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Material(s):  </a:t>
            </a:r>
            <a:r>
              <a:rPr lang="en-US" sz="1100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Aluminium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 Alloy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Lightweight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Metal and oil.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looks polished.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39450" y="31884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(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emotional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value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location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 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...……………………………….……………... ………………………………………………………………………………………………………………...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3000700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</a:t>
            </a:r>
            <a:r>
              <a:rPr lang="nl" sz="11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emotional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):</a:t>
            </a:r>
            <a:endParaRPr sz="1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39450" y="7150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emphasized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in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final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application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33450" y="6885762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39450" y="8065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 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It’s odd shape could provide a form of aesthetic feeling.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39450" y="8674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8456238" y="9132192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C4FD8E9-9B98-4ADF-BAC3-73D5C924AAE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61480" y1="66985" x2="57813" y2="67477"/>
                        <a14:foregroundMark x1="57813" y1="67477" x2="55838" y2="63686"/>
                        <a14:foregroundMark x1="55838" y1="63686" x2="55838" y2="63368"/>
                        <a14:foregroundMark x1="58984" y1="67477" x2="55990" y2="65567"/>
                        <a14:backgroundMark x1="27322" y1="36574" x2="31207" y2="36487"/>
                        <a14:backgroundMark x1="31207" y1="36487" x2="41016" y2="36487"/>
                        <a14:backgroundMark x1="24848" y1="67101" x2="30664" y2="60995"/>
                        <a14:backgroundMark x1="30664" y1="60995" x2="34397" y2="52980"/>
                        <a14:backgroundMark x1="34397" y1="52980" x2="42383" y2="61979"/>
                        <a14:backgroundMark x1="60475" y1="67664" x2="78299" y2="73264"/>
                        <a14:backgroundMark x1="42383" y1="61979" x2="57254" y2="66651"/>
                      </a14:backgroundRemoval>
                    </a14:imgEffect>
                  </a14:imgLayer>
                </a14:imgProps>
              </a:ext>
            </a:extLst>
          </a:blip>
          <a:srcRect l="21140" t="27190" r="17049" b="30275"/>
          <a:stretch/>
        </p:blipFill>
        <p:spPr>
          <a:xfrm>
            <a:off x="1605280" y="5017202"/>
            <a:ext cx="4358640" cy="2249560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90DC8C56-962B-4C70-8D98-F4778371C7F1}"/>
              </a:ext>
            </a:extLst>
          </p:cNvPr>
          <p:cNvSpPr/>
          <p:nvPr/>
        </p:nvSpPr>
        <p:spPr>
          <a:xfrm>
            <a:off x="13313100" y="5603703"/>
            <a:ext cx="426189" cy="404097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81850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51476" y="5016859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34688" y="5554053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If yes, what is the risk?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If we cut the material, it could lose its tension and thus not function as a spring anymore.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Spring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  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Door Lock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1107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2.0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gram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 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Material(s):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some sort of metal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Lightweight and smooth.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has no scent.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39450" y="31884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(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emotional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value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location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 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2980119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</a:t>
            </a:r>
            <a:r>
              <a:rPr lang="nl" sz="11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emotional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):</a:t>
            </a:r>
            <a:endParaRPr sz="1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40688" y="697021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to be emphasized in the final application? </a:t>
            </a:r>
            <a:r>
              <a:rPr lang="en-US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 can be used as a spring and can be used as a 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34688" y="6705173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40688" y="788461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 keep using it as a spring in a mechanism. 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40688" y="849421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 rolled up piece of metal.</a:t>
            </a:r>
            <a:endParaRPr lang="nl" sz="1100" b="1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8434688" y="9100982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" name="Picture 2" descr="A picture containing building&#10;&#10;Description automatically generated">
            <a:extLst>
              <a:ext uri="{FF2B5EF4-FFF2-40B4-BE49-F238E27FC236}">
                <a16:creationId xmlns:a16="http://schemas.microsoft.com/office/drawing/2014/main" id="{66263CAD-4917-4B9C-91D8-2867B182677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9983" y1="50347" x2="29905" y2="66464"/>
                        <a14:backgroundMark x1="29905" y1="66464" x2="23069" y2="74711"/>
                        <a14:backgroundMark x1="23069" y1="74711" x2="28646" y2="66522"/>
                        <a14:backgroundMark x1="28646" y1="66522" x2="93403" y2="50347"/>
                        <a14:backgroundMark x1="42773" y1="56453" x2="58615" y2="50347"/>
                        <a14:backgroundMark x1="58615" y1="50347" x2="75152" y2="50579"/>
                        <a14:backgroundMark x1="75152" y1="50579" x2="80165" y2="46499"/>
                        <a14:backgroundMark x1="49067" y1="52604" x2="52973" y2="49450"/>
                      </a14:backgroundRemoval>
                    </a14:imgEffect>
                  </a14:imgLayer>
                </a14:imgProps>
              </a:ext>
            </a:extLst>
          </a:blip>
          <a:srcRect l="27010" t="31483" r="16169" b="41361"/>
          <a:stretch/>
        </p:blipFill>
        <p:spPr>
          <a:xfrm>
            <a:off x="1989930" y="5491482"/>
            <a:ext cx="3397740" cy="1217890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524E1795-BF62-428B-B43D-6D481BC400EC}"/>
              </a:ext>
            </a:extLst>
          </p:cNvPr>
          <p:cNvSpPr/>
          <p:nvPr/>
        </p:nvSpPr>
        <p:spPr>
          <a:xfrm>
            <a:off x="12586250" y="5626800"/>
            <a:ext cx="251400" cy="274974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67958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39450" y="5017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Wool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has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a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low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thermal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conductivity, therefore, woolen fabrics are characterized by high heat-shielding properties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73026" y="5731036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If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yes,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what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risk?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Lock Remove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  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Door Lock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07446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1.3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gram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Material(s): </a:t>
            </a:r>
            <a:r>
              <a:rPr lang="en-US" sz="1100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Aluminium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is small in size with a smooth finish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Metallic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39450" y="31884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(emotional) value?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is an essential part of the locking mechanism.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location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 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...……………………………….……………... ………………………………………………………………………………………………………………...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2980119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(emotional):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is an essential part of the locking mechanism.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39450" y="7150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emphasized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in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final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application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33450" y="6885762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39450" y="8065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 </a:t>
            </a:r>
          </a:p>
          <a:p>
            <a:pPr>
              <a:lnSpc>
                <a:spcPct val="150000"/>
              </a:lnSpc>
            </a:pPr>
            <a:r>
              <a:rPr lang="nl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Probable as is in its original lock.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Or is should be melted down if it’s </a:t>
            </a:r>
            <a:r>
              <a:rPr lang="en-US" sz="1100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aluminium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, because the process of </a:t>
            </a:r>
            <a:r>
              <a:rPr lang="en-US" sz="1100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aluminium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takes a lot of energy.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34688" y="881006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8436750" y="9168744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………………………………………………………….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" name="Picture 4" descr="A picture containing table, sitting, wooden, cake&#10;&#10;Description automatically generated">
            <a:extLst>
              <a:ext uri="{FF2B5EF4-FFF2-40B4-BE49-F238E27FC236}">
                <a16:creationId xmlns:a16="http://schemas.microsoft.com/office/drawing/2014/main" id="{BB73D052-6A1D-41CE-9A1B-335DB280FC8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37413" y1="76707" x2="29644" y2="56076"/>
                        <a14:backgroundMark x1="29644" y1="56076" x2="29427" y2="46065"/>
                        <a14:backgroundMark x1="29427" y1="46065" x2="33247" y2="35446"/>
                        <a14:backgroundMark x1="33247" y1="35446" x2="41016" y2="26852"/>
                        <a14:backgroundMark x1="41016" y1="26852" x2="49154" y2="24219"/>
                        <a14:backgroundMark x1="49154" y1="24219" x2="56771" y2="24219"/>
                      </a14:backgroundRemoval>
                    </a14:imgEffect>
                  </a14:imgLayer>
                </a14:imgProps>
              </a:ext>
            </a:extLst>
          </a:blip>
          <a:srcRect l="35573" t="40475" r="18643" b="25509"/>
          <a:stretch/>
        </p:blipFill>
        <p:spPr>
          <a:xfrm>
            <a:off x="2407920" y="5137150"/>
            <a:ext cx="3138030" cy="1748612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D88CCA2E-A2ED-44CC-ACEB-319AC56D0C9F}"/>
              </a:ext>
            </a:extLst>
          </p:cNvPr>
          <p:cNvSpPr/>
          <p:nvPr/>
        </p:nvSpPr>
        <p:spPr>
          <a:xfrm>
            <a:off x="13342150" y="5683950"/>
            <a:ext cx="397139" cy="2415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94073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39450" y="5017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r>
              <a:rPr lang="nl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Heat resistant and coated for visual aesthetics.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73026" y="5731036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If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yes,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what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risk?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Cylinder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  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Door Lock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07446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48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gram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Material(s):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Stainless steel that looks like it has a chrome coating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Smooth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smells of rusted steel.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 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Chrome coated.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39450" y="31884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(emotional) value?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is shiny and appealing to sight.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location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 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...……………………………….……………... ………………………………………………………………………………………………………………...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2980119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(emotional):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It’s shiny and appealing to the sight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39450" y="7150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emphasized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in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final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application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33450" y="6885762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39450" y="8065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 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It could be repurposed as a household item (napkin holder).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39450" y="8674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Open Sans SemiBold"/>
                <a:ea typeface="Open Sans SemiBold"/>
                <a:cs typeface="Open Sans SemiBold"/>
              </a:rPr>
              <a:t>Simple cylinder open to interpretation.</a:t>
            </a:r>
          </a:p>
        </p:txBody>
      </p:sp>
      <p:sp>
        <p:nvSpPr>
          <p:cNvPr id="114" name="Google Shape;114;p15"/>
          <p:cNvSpPr txBox="1"/>
          <p:nvPr/>
        </p:nvSpPr>
        <p:spPr>
          <a:xfrm>
            <a:off x="8473026" y="9292706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………………………………………………………….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" name="Picture 2" descr="A picture containing table, cup, indoor, sitting&#10;&#10;Description automatically generated">
            <a:extLst>
              <a:ext uri="{FF2B5EF4-FFF2-40B4-BE49-F238E27FC236}">
                <a16:creationId xmlns:a16="http://schemas.microsoft.com/office/drawing/2014/main" id="{121E12BD-8D25-46CB-81A1-1C109A197E3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838" b="89988" l="9983" r="89996">
                        <a14:foregroundMark x1="24197" y1="10069" x2="30295" y2="10069"/>
                        <a14:foregroundMark x1="30295" y1="10069" x2="34180" y2="9838"/>
                        <a14:foregroundMark x1="60742" y1="31279" x2="67860" y2="31279"/>
                        <a14:foregroundMark x1="67860" y1="31279" x2="73242" y2="33709"/>
                        <a14:foregroundMark x1="73242" y1="33709" x2="68598" y2="39757"/>
                        <a14:foregroundMark x1="68598" y1="39757" x2="62609" y2="41609"/>
                        <a14:foregroundMark x1="62609" y1="41609" x2="61589" y2="49334"/>
                        <a14:foregroundMark x1="61589" y1="49334" x2="67144" y2="51823"/>
                        <a14:foregroundMark x1="67144" y1="51823" x2="72765" y2="50897"/>
                        <a14:backgroundMark x1="17079" y1="45949" x2="19488" y2="53675"/>
                        <a14:backgroundMark x1="19488" y1="53675" x2="26085" y2="59317"/>
                        <a14:backgroundMark x1="26085" y1="59317" x2="37934" y2="62182"/>
                        <a14:backgroundMark x1="37934" y1="62182" x2="43793" y2="61053"/>
                        <a14:backgroundMark x1="43793" y1="61053" x2="50326" y2="49103"/>
                        <a14:backgroundMark x1="50326" y1="49103" x2="60135" y2="59201"/>
                        <a14:backgroundMark x1="60135" y1="59201" x2="74284" y2="61516"/>
                        <a14:backgroundMark x1="75477" y1="18403" x2="50521" y2="20457"/>
                        <a14:backgroundMark x1="50521" y1="20457" x2="47374" y2="26302"/>
                        <a14:backgroundMark x1="47374" y1="26302" x2="50586" y2="38715"/>
                        <a14:backgroundMark x1="86133" y1="44126" x2="81727" y2="27720"/>
                        <a14:backgroundMark x1="81727" y1="27720" x2="83702" y2="20660"/>
                        <a14:backgroundMark x1="83702" y1="20660" x2="87522" y2="28125"/>
                        <a14:backgroundMark x1="87522" y1="28125" x2="86632" y2="35532"/>
                        <a14:backgroundMark x1="86632" y1="35532" x2="81727" y2="31539"/>
                        <a14:backgroundMark x1="81727" y1="31539" x2="84939" y2="31742"/>
                        <a14:backgroundMark x1="79036" y1="32639" x2="79036" y2="45255"/>
                      </a14:backgroundRemoval>
                    </a14:imgEffect>
                  </a14:imgLayer>
                </a14:imgProps>
              </a:ext>
            </a:extLst>
          </a:blip>
          <a:srcRect l="19795" t="6290" r="20742" b="37987"/>
          <a:stretch/>
        </p:blipFill>
        <p:spPr>
          <a:xfrm>
            <a:off x="1402437" y="5754176"/>
            <a:ext cx="3904325" cy="2744033"/>
          </a:xfrm>
          <a:prstGeom prst="rect">
            <a:avLst/>
          </a:prstGeom>
        </p:spPr>
      </p:pic>
      <p:pic>
        <p:nvPicPr>
          <p:cNvPr id="6" name="Picture 5" descr="A picture containing indoor, table, sitting, metal&#10;&#10;Description automatically generated">
            <a:extLst>
              <a:ext uri="{FF2B5EF4-FFF2-40B4-BE49-F238E27FC236}">
                <a16:creationId xmlns:a16="http://schemas.microsoft.com/office/drawing/2014/main" id="{06151FDB-61F4-4383-B824-45BE7CEF66D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83" b="90943" l="9983" r="89996">
                        <a14:foregroundMark x1="41970" y1="62297" x2="46181" y2="71036"/>
                        <a14:foregroundMark x1="46181" y1="71036" x2="46463" y2="75723"/>
                        <a14:foregroundMark x1="46463" y1="75723" x2="45182" y2="79977"/>
                        <a14:foregroundMark x1="45074" y1="65567" x2="43381" y2="61516"/>
                        <a14:foregroundMark x1="43381" y1="61516" x2="40473" y2="59867"/>
                        <a14:foregroundMark x1="33529" y1="90654" x2="27756" y2="90943"/>
                        <a14:foregroundMark x1="18468" y1="74132" x2="19401" y2="64612"/>
                        <a14:foregroundMark x1="19401" y1="64612" x2="19640" y2="64149"/>
                        <a14:foregroundMark x1="23589" y1="58738" x2="27127" y2="55584"/>
                        <a14:foregroundMark x1="24978" y1="89091" x2="21311" y2="86806"/>
                        <a14:foregroundMark x1="21311" y1="86806" x2="18576" y2="80093"/>
                        <a14:foregroundMark x1="27865" y1="56453" x2="31055" y2="53935"/>
                        <a14:foregroundMark x1="31055" y1="53935" x2="32682" y2="55440"/>
                        <a14:foregroundMark x1="69661" y1="60590" x2="66558" y2="74566"/>
                        <a14:foregroundMark x1="66558" y1="74566" x2="68099" y2="78762"/>
                        <a14:foregroundMark x1="68099" y1="78762" x2="75564" y2="83854"/>
                        <a14:foregroundMark x1="75564" y1="83854" x2="79058" y2="84230"/>
                        <a14:foregroundMark x1="79058" y1="84230" x2="81814" y2="81221"/>
                        <a14:foregroundMark x1="81814" y1="81221" x2="83138" y2="76302"/>
                        <a14:foregroundMark x1="83138" y1="76302" x2="82747" y2="65741"/>
                        <a14:foregroundMark x1="82747" y1="65741" x2="80968" y2="61545"/>
                        <a14:foregroundMark x1="80968" y1="61545" x2="77496" y2="59288"/>
                        <a14:foregroundMark x1="77496" y1="59288" x2="75195" y2="62558"/>
                        <a14:foregroundMark x1="75195" y1="62558" x2="73416" y2="77691"/>
                        <a14:foregroundMark x1="73416" y1="77691" x2="73416" y2="77691"/>
                        <a14:foregroundMark x1="44857" y1="79543" x2="42773" y2="83247"/>
                        <a14:foregroundMark x1="42773" y1="83247" x2="42513" y2="83247"/>
                        <a14:foregroundMark x1="19423" y1="84230" x2="18142" y2="80237"/>
                      </a14:backgroundRemoval>
                    </a14:imgEffect>
                  </a14:imgLayer>
                </a14:imgProps>
              </a:ext>
            </a:extLst>
          </a:blip>
          <a:srcRect l="15353" t="52086" r="8270" b="5702"/>
          <a:stretch/>
        </p:blipFill>
        <p:spPr>
          <a:xfrm>
            <a:off x="1402437" y="3878529"/>
            <a:ext cx="4269807" cy="1769897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167E378A-3967-4515-89BF-422682E014D0}"/>
              </a:ext>
            </a:extLst>
          </p:cNvPr>
          <p:cNvSpPr/>
          <p:nvPr/>
        </p:nvSpPr>
        <p:spPr>
          <a:xfrm>
            <a:off x="13385368" y="5639472"/>
            <a:ext cx="294213" cy="29865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72713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52DB363214644C9C330C2C178B182A" ma:contentTypeVersion="9" ma:contentTypeDescription="Een nieuw document maken." ma:contentTypeScope="" ma:versionID="568cb809f6871708c9217bba6b8d5ff5">
  <xsd:schema xmlns:xsd="http://www.w3.org/2001/XMLSchema" xmlns:xs="http://www.w3.org/2001/XMLSchema" xmlns:p="http://schemas.microsoft.com/office/2006/metadata/properties" xmlns:ns2="aa1142de-8201-4ea2-94fc-14b57de30cb5" xmlns:ns3="6ad784e3-0162-4fdc-bf8c-e678e977ef9c" targetNamespace="http://schemas.microsoft.com/office/2006/metadata/properties" ma:root="true" ma:fieldsID="ca26c3a299f3e51d3105fb46830c707f" ns2:_="" ns3:_="">
    <xsd:import namespace="aa1142de-8201-4ea2-94fc-14b57de30cb5"/>
    <xsd:import namespace="6ad784e3-0162-4fdc-bf8c-e678e977ef9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1142de-8201-4ea2-94fc-14b57de30c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d784e3-0162-4fdc-bf8c-e678e977ef9c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E73FB9-E789-4AEA-BFC7-2749592C83B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E1414DC-6F6C-440B-9775-D0D4CF7249FF}">
  <ds:schemaRefs>
    <ds:schemaRef ds:uri="f3652375-d848-4ed2-bdf8-119ad2dfd8b2"/>
    <ds:schemaRef ds:uri="http://purl.org/dc/terms/"/>
    <ds:schemaRef ds:uri="aafb1902-6a58-41b8-ad12-e918328754b9"/>
    <ds:schemaRef ds:uri="http://www.w3.org/XML/1998/namespace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6DE03AA7-CBBB-43C1-8BFF-C6799CE47347}"/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1883</Words>
  <Application>Microsoft Office PowerPoint</Application>
  <PresentationFormat>Custom</PresentationFormat>
  <Paragraphs>215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Lato</vt:lpstr>
      <vt:lpstr>Arial</vt:lpstr>
      <vt:lpstr>Open Sans</vt:lpstr>
      <vt:lpstr>Open Sans SemiBold</vt:lpstr>
      <vt:lpstr>Calibri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HP</dc:creator>
  <cp:lastModifiedBy>Steenhoven, Timo van der</cp:lastModifiedBy>
  <cp:revision>66</cp:revision>
  <dcterms:modified xsi:type="dcterms:W3CDTF">2020-03-11T21:45:38Z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0x010100C952DB363214644C9C330C2C178B182A</vt:lpwstr>
  </property>
</Properties>
</file>